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Avg. Monthly Out-of-Pocket ($)</c:v>
                </c:pt>
              </c:strCache>
            </c:strRef>
          </c:tx>
          <c:spPr>
            <a:solidFill>
              <a:srgbClr val="0B254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2019</c:v>
                  </c:pt>
                  <c:pt idx="1">
                    <c:v>2020</c:v>
                  </c:pt>
                  <c:pt idx="2">
                    <c:v>2021</c:v>
                  </c:pt>
                  <c:pt idx="3">
                    <c:v>2022</c:v>
                  </c:pt>
                  <c:pt idx="4">
                    <c:v>2023</c:v>
                  </c:pt>
                  <c:pt idx="5">
                    <c:v>2024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142</c:v>
                </c:pt>
                <c:pt idx="1">
                  <c:v>168</c:v>
                </c:pt>
                <c:pt idx="2">
                  <c:v>195</c:v>
                </c:pt>
                <c:pt idx="3">
                  <c:v>224</c:v>
                </c:pt>
                <c:pt idx="4">
                  <c:v>261</c:v>
                </c:pt>
                <c:pt idx="5">
                  <c:v>298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Patient Access Rate (%)</c:v>
                </c:pt>
              </c:strCache>
            </c:strRef>
          </c:tx>
          <c:spPr>
            <a:solidFill>
              <a:srgbClr val="5BA3A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2019</c:v>
                  </c:pt>
                  <c:pt idx="1">
                    <c:v>2020</c:v>
                  </c:pt>
                  <c:pt idx="2">
                    <c:v>2021</c:v>
                  </c:pt>
                  <c:pt idx="3">
                    <c:v>2022</c:v>
                  </c:pt>
                  <c:pt idx="4">
                    <c:v>2023</c:v>
                  </c:pt>
                  <c:pt idx="5">
                    <c:v>2024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78</c:v>
                </c:pt>
                <c:pt idx="1">
                  <c:v>74</c:v>
                </c:pt>
                <c:pt idx="2">
                  <c:v>70</c:v>
                </c:pt>
                <c:pt idx="3">
                  <c:v>66</c:v>
                </c:pt>
                <c:pt idx="4">
                  <c:v>61</c:v>
                </c:pt>
                <c:pt idx="5">
                  <c:v>56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B7280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B728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6B7280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5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54864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VELORIX™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822960" y="2011680"/>
            <a:ext cx="105156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Improving Patient Access</a:t>
            </a:r>
            <a:endParaRPr lang="en-US" sz="48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 Value-Based Care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42976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A8C4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Market Access Strategy Case Study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5029200"/>
            <a:ext cx="1097280" cy="0"/>
          </a:xfrm>
          <a:prstGeom prst="line">
            <a:avLst/>
          </a:prstGeom>
          <a:noFill/>
          <a:ln w="25400">
            <a:solidFill>
              <a:srgbClr val="5BA3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5212080"/>
            <a:ext cx="10058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4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Lenin Isabel  ·  Market Access &amp; UX Design  ·  2025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616952" y="635508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spc="300" kern="0" dirty="0">
                <a:solidFill>
                  <a:srgbClr val="6E8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 ·  ILLUSTRATIVE EXAMPLE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CHALLENGE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457200" cy="36576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051560"/>
            <a:ext cx="10515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Patients face structural barriers</a:t>
            </a:r>
            <a:endParaRPr lang="en-US" sz="3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life-changing therapies.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260604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systemic issues consistently delay or prevent patient access to specialty pharmaceuticals across U.S. health plans.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3520440"/>
            <a:ext cx="3611880" cy="2468880"/>
          </a:xfrm>
          <a:prstGeom prst="rect">
            <a:avLst/>
          </a:prstGeom>
          <a:solidFill>
            <a:srgbClr val="F7F9FC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520440"/>
            <a:ext cx="3611880" cy="73152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37490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22960" y="4160520"/>
            <a:ext cx="3063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Reimbursement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822960" y="4754880"/>
            <a:ext cx="3063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Fragmented payer policies, prior authorizations, and step therapy requirements slow time-to-therapy by an average of 38 days.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389120" y="3520440"/>
            <a:ext cx="3611880" cy="2468880"/>
          </a:xfrm>
          <a:prstGeom prst="rect">
            <a:avLst/>
          </a:prstGeom>
          <a:solidFill>
            <a:srgbClr val="F7F9FC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89120" y="3520440"/>
            <a:ext cx="3611880" cy="73152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13" name="Text 11"/>
          <p:cNvSpPr/>
          <p:nvPr/>
        </p:nvSpPr>
        <p:spPr>
          <a:xfrm>
            <a:off x="4663440" y="37490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663440" y="4160520"/>
            <a:ext cx="3063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Patient Access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4663440" y="4754880"/>
            <a:ext cx="3063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Restrictive formularies and coverage gaps leave 1 in 4 eligible patients without affordable access to prescribed treatment.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8229600" y="3520440"/>
            <a:ext cx="3611880" cy="2468880"/>
          </a:xfrm>
          <a:prstGeom prst="rect">
            <a:avLst/>
          </a:prstGeom>
          <a:solidFill>
            <a:srgbClr val="F7F9FC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29600" y="3520440"/>
            <a:ext cx="3611880" cy="73152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18" name="Text 16"/>
          <p:cNvSpPr/>
          <p:nvPr/>
        </p:nvSpPr>
        <p:spPr>
          <a:xfrm>
            <a:off x="8503920" y="37490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503920" y="4160520"/>
            <a:ext cx="3063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Cost Barriers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8503920" y="4754880"/>
            <a:ext cx="30632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Out-of-pocket costs above $250/month drive a 52% prescription abandonment rate at the pharmacy counter.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548640" y="6355080"/>
            <a:ext cx="11091672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VELORIX™  ·  Market Access Case Study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8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STAKEHOLDERS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457200" cy="36576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051560"/>
            <a:ext cx="10515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audiences shape</a:t>
            </a:r>
            <a:endParaRPr lang="en-US" sz="3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access decisions.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3017520"/>
            <a:ext cx="361188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68680" y="3337560"/>
            <a:ext cx="640080" cy="640080"/>
          </a:xfrm>
          <a:prstGeom prst="ellipse">
            <a:avLst/>
          </a:prstGeom>
          <a:solidFill>
            <a:srgbClr val="0B2545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3337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4114800"/>
            <a:ext cx="2971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Payers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68680" y="4526280"/>
            <a:ext cx="2971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Insurance Plans &amp; PBMs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68680" y="4892040"/>
            <a:ext cx="2971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Commercial, Medicare Advantage, and Medicaid plans evaluating clinical and economic value.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868680" y="5715000"/>
            <a:ext cx="548640" cy="0"/>
          </a:xfrm>
          <a:prstGeom prst="line">
            <a:avLst/>
          </a:prstGeom>
          <a:noFill/>
          <a:ln w="19050">
            <a:solidFill>
              <a:srgbClr val="5BA3A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68680" y="576072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1,100+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2331720" y="5815584"/>
            <a:ext cx="1691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health plans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389120" y="3017520"/>
            <a:ext cx="361188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709160" y="3337560"/>
            <a:ext cx="640080" cy="640080"/>
          </a:xfrm>
          <a:prstGeom prst="ellipse">
            <a:avLst/>
          </a:prstGeom>
          <a:solidFill>
            <a:srgbClr val="0B2545"/>
          </a:solidFill>
          <a:ln/>
        </p:spPr>
      </p:sp>
      <p:sp>
        <p:nvSpPr>
          <p:cNvPr id="16" name="Text 14"/>
          <p:cNvSpPr/>
          <p:nvPr/>
        </p:nvSpPr>
        <p:spPr>
          <a:xfrm>
            <a:off x="4709160" y="3337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4709160" y="4114800"/>
            <a:ext cx="2971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Providers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4709160" y="4526280"/>
            <a:ext cx="2971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Specialists &amp; Care Teams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709160" y="4892040"/>
            <a:ext cx="2971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Prescribing physicians and clinical staff managing patient onboarding and benefits navigation.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709160" y="5715000"/>
            <a:ext cx="548640" cy="0"/>
          </a:xfrm>
          <a:prstGeom prst="line">
            <a:avLst/>
          </a:prstGeom>
          <a:noFill/>
          <a:ln w="19050">
            <a:solidFill>
              <a:srgbClr val="5BA3A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09160" y="576072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85K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172200" y="5815584"/>
            <a:ext cx="1691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specialist HCPs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8229600" y="3017520"/>
            <a:ext cx="361188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549640" y="3337560"/>
            <a:ext cx="640080" cy="640080"/>
          </a:xfrm>
          <a:prstGeom prst="ellipse">
            <a:avLst/>
          </a:prstGeom>
          <a:solidFill>
            <a:srgbClr val="0B2545"/>
          </a:solidFill>
          <a:ln/>
        </p:spPr>
      </p:sp>
      <p:sp>
        <p:nvSpPr>
          <p:cNvPr id="25" name="Text 23"/>
          <p:cNvSpPr/>
          <p:nvPr/>
        </p:nvSpPr>
        <p:spPr>
          <a:xfrm>
            <a:off x="8549640" y="3337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8549640" y="4114800"/>
            <a:ext cx="2971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Systems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8549640" y="4526280"/>
            <a:ext cx="2971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IDNs &amp; Hospital Networks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549640" y="4892040"/>
            <a:ext cx="2971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Integrated delivery networks negotiating contracts and managing population-level outcomes.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8549640" y="5715000"/>
            <a:ext cx="548640" cy="0"/>
          </a:xfrm>
          <a:prstGeom prst="line">
            <a:avLst/>
          </a:prstGeom>
          <a:noFill/>
          <a:ln w="19050">
            <a:solidFill>
              <a:srgbClr val="5BA3A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549640" y="5760720"/>
            <a:ext cx="1463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410+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10012680" y="5815584"/>
            <a:ext cx="1691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IDN systems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548640" y="6355080"/>
            <a:ext cx="11091672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VELORIX™  ·  Market Access Case Study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8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INSIGHT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457200" cy="36576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051560"/>
            <a:ext cx="10515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access has steadily declined</a:t>
            </a:r>
            <a:endParaRPr lang="en-US" sz="2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out-of-pocket costs rise.</a:t>
            </a:r>
            <a:endParaRPr lang="en-US" sz="28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548640" y="2788920"/>
          <a:ext cx="740664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8229600" y="2788920"/>
            <a:ext cx="3383280" cy="3520440"/>
          </a:xfrm>
          <a:prstGeom prst="rect">
            <a:avLst/>
          </a:prstGeom>
          <a:solidFill>
            <a:srgbClr val="0B2545"/>
          </a:solidFill>
          <a:ln/>
        </p:spPr>
      </p:sp>
      <p:sp>
        <p:nvSpPr>
          <p:cNvPr id="7" name="Shape 4"/>
          <p:cNvSpPr/>
          <p:nvPr/>
        </p:nvSpPr>
        <p:spPr>
          <a:xfrm>
            <a:off x="8229600" y="2788920"/>
            <a:ext cx="73152" cy="3520440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8" name="Text 5"/>
          <p:cNvSpPr/>
          <p:nvPr/>
        </p:nvSpPr>
        <p:spPr>
          <a:xfrm>
            <a:off x="8549640" y="306324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8549640" y="3429000"/>
            <a:ext cx="2926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110%</a:t>
            </a:r>
            <a:endParaRPr lang="en-US" sz="4800" dirty="0"/>
          </a:p>
        </p:txBody>
      </p:sp>
      <p:sp>
        <p:nvSpPr>
          <p:cNvPr id="10" name="Text 7"/>
          <p:cNvSpPr/>
          <p:nvPr/>
        </p:nvSpPr>
        <p:spPr>
          <a:xfrm>
            <a:off x="8549640" y="4389120"/>
            <a:ext cx="2926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C5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in patient out-of-pocket cost since 2019.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8549640" y="5257800"/>
            <a:ext cx="548640" cy="0"/>
          </a:xfrm>
          <a:prstGeom prst="line">
            <a:avLst/>
          </a:prstGeom>
          <a:noFill/>
          <a:ln w="19050">
            <a:solidFill>
              <a:srgbClr val="5BA3A6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549640" y="5394960"/>
            <a:ext cx="2926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00" i="1" dirty="0">
                <a:solidFill>
                  <a:srgbClr val="A8C4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rates fell 22 points across the same window — a clear inverse relationship.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548640" y="6199632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Illustrative composite data, U.S. specialty pharmacy benchmarks (2019–2024).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548640" y="6355080"/>
            <a:ext cx="11091672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VELORIX™  ·  Market Access Case Study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PROPOSITION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457200" cy="36576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051560"/>
            <a:ext cx="10515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VELORIX delivers measurable value</a:t>
            </a:r>
            <a:endParaRPr lang="en-US" sz="3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every stakeholder.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880360"/>
            <a:ext cx="11064240" cy="1051560"/>
          </a:xfrm>
          <a:prstGeom prst="rect">
            <a:avLst/>
          </a:prstGeom>
          <a:solidFill>
            <a:srgbClr val="F7F9FC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880360"/>
            <a:ext cx="2194560" cy="1051560"/>
          </a:xfrm>
          <a:prstGeom prst="rect">
            <a:avLst/>
          </a:prstGeom>
          <a:solidFill>
            <a:srgbClr val="0B254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3044952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+34%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48640" y="352044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A8C4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adherence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926080" y="30175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Improved Outcomes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2926080" y="3383280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trials demonstrated a 34% improvement in adherence and a 28% reduction in disease progression at 12 months.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4114800"/>
            <a:ext cx="11064240" cy="1051560"/>
          </a:xfrm>
          <a:prstGeom prst="rect">
            <a:avLst/>
          </a:prstGeom>
          <a:solidFill>
            <a:srgbClr val="F7F9FC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4114800"/>
            <a:ext cx="2194560" cy="1051560"/>
          </a:xfrm>
          <a:prstGeom prst="rect">
            <a:avLst/>
          </a:prstGeom>
          <a:solidFill>
            <a:srgbClr val="0B254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4279392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–$4.2K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548640" y="475488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A8C4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/ patient / yr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926080" y="4251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Efficiency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2926080" y="4617720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Value-based contracting ties payment to outcomes, lowering total cost of care by an estimated $4,200 per patient annually.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5349240"/>
            <a:ext cx="11064240" cy="1051560"/>
          </a:xfrm>
          <a:prstGeom prst="rect">
            <a:avLst/>
          </a:prstGeom>
          <a:solidFill>
            <a:srgbClr val="F7F9FC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48640" y="5349240"/>
            <a:ext cx="2194560" cy="1051560"/>
          </a:xfrm>
          <a:prstGeom prst="rect">
            <a:avLst/>
          </a:prstGeom>
          <a:solidFill>
            <a:srgbClr val="0B2545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5513832"/>
            <a:ext cx="2194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days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548640" y="5989320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A8C4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first dose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926080" y="5486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Patient Access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2926080" y="5852160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Co-pay assistance, benefits navigation, and direct enrollment shortened time-to-therapy from 38 to 11 days.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48640" y="6355080"/>
            <a:ext cx="11091672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VELORIX™  ·  Market Access Case Study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JOURNEY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457200" cy="36576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051560"/>
            <a:ext cx="10515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diagnosis to sustained therapy</a:t>
            </a:r>
            <a:endParaRPr lang="en-US" sz="3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five guided steps.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1005840" y="3657600"/>
            <a:ext cx="10259568" cy="0"/>
          </a:xfrm>
          <a:prstGeom prst="line">
            <a:avLst/>
          </a:prstGeom>
          <a:noFill/>
          <a:ln w="254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05840" y="3200400"/>
            <a:ext cx="914400" cy="914400"/>
          </a:xfrm>
          <a:prstGeom prst="ellipse">
            <a:avLst/>
          </a:prstGeom>
          <a:solidFill>
            <a:srgbClr val="5BA3A6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05840" y="32004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429768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Diagnosis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94360" y="4709160"/>
            <a:ext cx="2011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Specialist confirms eligibility and prescribes Velorix.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73552" y="3200400"/>
            <a:ext cx="914400" cy="914400"/>
          </a:xfrm>
          <a:prstGeom prst="ellipse">
            <a:avLst/>
          </a:prstGeom>
          <a:solidFill>
            <a:srgbClr val="0B2545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73552" y="32004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2816352" y="429768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Enrollment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862072" y="4709160"/>
            <a:ext cx="2011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enrolls via HCP portal or direct sign-up.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541264" y="3200400"/>
            <a:ext cx="914400" cy="914400"/>
          </a:xfrm>
          <a:prstGeom prst="ellipse">
            <a:avLst/>
          </a:prstGeom>
          <a:solidFill>
            <a:srgbClr val="0B2545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541264" y="32004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084064" y="429768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Check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129784" y="4709160"/>
            <a:ext cx="2011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Coverage, prior auth, and co-pay assistance verified.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808976" y="3200400"/>
            <a:ext cx="914400" cy="914400"/>
          </a:xfrm>
          <a:prstGeom prst="ellipse">
            <a:avLst/>
          </a:prstGeom>
          <a:solidFill>
            <a:srgbClr val="0B2545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808976" y="32004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7351776" y="429768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Therapy Start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7397496" y="4709160"/>
            <a:ext cx="2011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Specialty pharmacy ships within 11 days of Rx.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0076688" y="3200400"/>
            <a:ext cx="914400" cy="914400"/>
          </a:xfrm>
          <a:prstGeom prst="ellipse">
            <a:avLst/>
          </a:prstGeom>
          <a:solidFill>
            <a:srgbClr val="0B2545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0076688" y="32004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9619488" y="429768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 Support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9665208" y="4709160"/>
            <a:ext cx="20116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Adherence coaching and outcomes tracking.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48640" y="5989320"/>
            <a:ext cx="11064240" cy="457200"/>
          </a:xfrm>
          <a:prstGeom prst="rect">
            <a:avLst/>
          </a:prstGeom>
          <a:solidFill>
            <a:srgbClr val="F7F9FC"/>
          </a:solidFill>
          <a:ln/>
        </p:spPr>
      </p:sp>
      <p:sp>
        <p:nvSpPr>
          <p:cNvPr id="27" name="Shape 25"/>
          <p:cNvSpPr/>
          <p:nvPr/>
        </p:nvSpPr>
        <p:spPr>
          <a:xfrm>
            <a:off x="548640" y="5989320"/>
            <a:ext cx="73152" cy="457200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28" name="Text 26"/>
          <p:cNvSpPr/>
          <p:nvPr/>
        </p:nvSpPr>
        <p:spPr>
          <a:xfrm>
            <a:off x="777240" y="603504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time-to-therapy reduced from 38 days to 11 days (–71%).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548640" y="6355080"/>
            <a:ext cx="11091672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VELORIX™  ·  Market Access Case Study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8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457200" cy="36576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1051560"/>
            <a:ext cx="10515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coordinated access program</a:t>
            </a:r>
            <a:endParaRPr lang="en-US" sz="3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around patient outcomes.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834640"/>
            <a:ext cx="5029200" cy="3520440"/>
          </a:xfrm>
          <a:prstGeom prst="rect">
            <a:avLst/>
          </a:prstGeom>
          <a:solidFill>
            <a:srgbClr val="0B2545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320040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VELORIX ACCESS PROGRAM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14400" y="3611880"/>
            <a:ext cx="44805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single front door for payers, providers, and patients — combining clinical evidence, financial support, and real-time benefits navigation.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914400" y="5257800"/>
            <a:ext cx="548640" cy="0"/>
          </a:xfrm>
          <a:prstGeom prst="line">
            <a:avLst/>
          </a:prstGeom>
          <a:noFill/>
          <a:ln w="19050">
            <a:solidFill>
              <a:srgbClr val="5BA3A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5394960"/>
            <a:ext cx="4480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i="1" dirty="0">
                <a:solidFill>
                  <a:srgbClr val="C5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Backed by a value-based contracting framework that aligns reimbursement with measurable patient outcomes.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852160" y="2834640"/>
            <a:ext cx="2811780" cy="1691640"/>
          </a:xfrm>
          <a:prstGeom prst="rect">
            <a:avLst/>
          </a:prstGeom>
          <a:solidFill>
            <a:srgbClr val="F7F9FC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852160" y="2834640"/>
            <a:ext cx="54864" cy="1691640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12" name="Text 10"/>
          <p:cNvSpPr/>
          <p:nvPr/>
        </p:nvSpPr>
        <p:spPr>
          <a:xfrm>
            <a:off x="6080760" y="3017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080760" y="3337560"/>
            <a:ext cx="24460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Evidence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080760" y="3703320"/>
            <a:ext cx="24460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Peer-reviewed outcomes data tailored for P&amp;T committees.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801100" y="2834640"/>
            <a:ext cx="2811780" cy="1691640"/>
          </a:xfrm>
          <a:prstGeom prst="rect">
            <a:avLst/>
          </a:prstGeom>
          <a:solidFill>
            <a:srgbClr val="F7F9FC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01100" y="2834640"/>
            <a:ext cx="54864" cy="1691640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17" name="Text 15"/>
          <p:cNvSpPr/>
          <p:nvPr/>
        </p:nvSpPr>
        <p:spPr>
          <a:xfrm>
            <a:off x="9029700" y="3017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9029700" y="3337560"/>
            <a:ext cx="24460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Support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029700" y="3703320"/>
            <a:ext cx="24460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Co-pay assistance and patient affordability programs.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852160" y="4663440"/>
            <a:ext cx="2811780" cy="1691640"/>
          </a:xfrm>
          <a:prstGeom prst="rect">
            <a:avLst/>
          </a:prstGeom>
          <a:solidFill>
            <a:srgbClr val="F7F9FC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852160" y="4663440"/>
            <a:ext cx="54864" cy="1691640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22" name="Text 20"/>
          <p:cNvSpPr/>
          <p:nvPr/>
        </p:nvSpPr>
        <p:spPr>
          <a:xfrm>
            <a:off x="6080760" y="48463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080760" y="5166360"/>
            <a:ext cx="24460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Navigation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080760" y="5532120"/>
            <a:ext cx="24460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specialists guide prior auth and appeals.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8801100" y="4663440"/>
            <a:ext cx="2811780" cy="1691640"/>
          </a:xfrm>
          <a:prstGeom prst="rect">
            <a:avLst/>
          </a:prstGeom>
          <a:solidFill>
            <a:srgbClr val="F7F9FC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801100" y="4663440"/>
            <a:ext cx="54864" cy="1691640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27" name="Text 25"/>
          <p:cNvSpPr/>
          <p:nvPr/>
        </p:nvSpPr>
        <p:spPr>
          <a:xfrm>
            <a:off x="9029700" y="48463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E7B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9029700" y="5166360"/>
            <a:ext cx="24460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5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 Tracking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9029700" y="5532120"/>
            <a:ext cx="24460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data feeds value-based contracts.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48640" y="6355080"/>
            <a:ext cx="11091672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48640" y="64465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VELORIX™  ·  Market Access Case Study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1072591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8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25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5BA3A6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5943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822960" y="1051560"/>
            <a:ext cx="10515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clearer path to access</a:t>
            </a:r>
            <a:endParaRPr lang="en-US" sz="36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every stakeholder.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22960" y="2971800"/>
            <a:ext cx="822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91640" y="3063240"/>
            <a:ext cx="0" cy="640080"/>
          </a:xfrm>
          <a:prstGeom prst="line">
            <a:avLst/>
          </a:prstGeom>
          <a:noFill/>
          <a:ln w="12700">
            <a:solidFill>
              <a:srgbClr val="2A4A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874520" y="2953512"/>
            <a:ext cx="9601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is a design problem.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874520" y="3300984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A8C4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Reducing friction across reimbursement, enrollment, and education materially improves patient outcomes.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4005072"/>
            <a:ext cx="822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1691640" y="4096512"/>
            <a:ext cx="0" cy="640080"/>
          </a:xfrm>
          <a:prstGeom prst="line">
            <a:avLst/>
          </a:prstGeom>
          <a:noFill/>
          <a:ln w="12700">
            <a:solidFill>
              <a:srgbClr val="2A4A6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874520" y="3986784"/>
            <a:ext cx="9601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Value-based contracts work.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874520" y="4334256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A8C4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Aligning payment with outcomes builds payer trust and unlocks broader formulary coverage.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5038344"/>
            <a:ext cx="822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1691640" y="5129784"/>
            <a:ext cx="0" cy="640080"/>
          </a:xfrm>
          <a:prstGeom prst="line">
            <a:avLst/>
          </a:prstGeom>
          <a:noFill/>
          <a:ln w="12700">
            <a:solidFill>
              <a:srgbClr val="2A4A6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874520" y="5020056"/>
            <a:ext cx="9601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experience drives adherence.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874520" y="5367528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A8C4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single, guided journey shortened time-to-therapy by 71% and improved adherence by 34%.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22960" y="6080760"/>
            <a:ext cx="10817352" cy="0"/>
          </a:xfrm>
          <a:prstGeom prst="line">
            <a:avLst/>
          </a:prstGeom>
          <a:noFill/>
          <a:ln w="9525">
            <a:solidFill>
              <a:srgbClr val="2A4A6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62179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E8A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VELORIX™  ·  Market Access Case Study  ·  Lenin Isabel, 2025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9445752" y="621792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5BA3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Velorix — Market Access Case Study</dc:title>
  <dc:subject>PptxGenJS Presentation</dc:subject>
  <dc:creator>PptxGenJS</dc:creator>
  <cp:lastModifiedBy>PptxGenJS</cp:lastModifiedBy>
  <cp:revision>1</cp:revision>
  <dcterms:created xsi:type="dcterms:W3CDTF">2026-04-17T13:15:39Z</dcterms:created>
  <dcterms:modified xsi:type="dcterms:W3CDTF">2026-04-17T13:15:39Z</dcterms:modified>
</cp:coreProperties>
</file>